
<file path=[Content_Types].xml><?xml version="1.0" encoding="utf-8"?>
<Types xmlns="http://schemas.openxmlformats.org/package/2006/content-types">
  <Default Extension="PhpPresentationReaderPpt2007BkgaAGIGd" ContentType="application/octet-stream"/>
  <Default Extension="PhpPresentationReaderPpt2007BkgAhbkoc" ContentType="application/octet-stream"/>
  <Default Extension="PhpPresentationReaderPpt2007BkgGEfIId" ContentType="application/octet-stream"/>
  <Default Extension="PhpPresentationReaderPpt2007BkgjifGmc" ContentType="application/octet-stream"/>
  <Default Extension="PhpPresentationReaderPpt2007BkgkMJLBd" ContentType="application/octet-stream"/>
  <Default Extension="PhpPresentationReaderPpt2007BkglEaHhc" ContentType="application/octet-stream"/>
  <Default Extension="PhpPresentationReaderPpt2007BkglLpFjc" ContentType="application/octet-stream"/>
  <Default Extension="PhpPresentationReaderPpt2007BkgmjHgDd" ContentType="application/octet-stream"/>
  <Default Extension="PhpPresentationReaderPpt2007BkgNceGac" ContentType="application/octet-stream"/>
  <Default Extension="PhpPresentationReaderPpt2007Bkgpfflec" ContentType="application/octet-stream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0" r:id="rId10"/>
    <p:sldId id="281" r:id="rId11"/>
    <p:sldId id="272" r:id="rId12"/>
    <p:sldId id="279" r:id="rId13"/>
    <p:sldId id="280" r:id="rId14"/>
    <p:sldId id="277" r:id="rId15"/>
    <p:sldId id="274" r:id="rId16"/>
    <p:sldId id="265" r:id="rId17"/>
    <p:sldId id="266" r:id="rId18"/>
    <p:sldId id="267" r:id="rId19"/>
    <p:sldId id="269" r:id="rId20"/>
    <p:sldId id="268" r:id="rId21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92E2F-B0E3-534D-958B-EFB416FFD0E7}" v="31" dt="2024-12-06T07:05:33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6" autoAdjust="0"/>
    <p:restoredTop sz="94681"/>
  </p:normalViewPr>
  <p:slideViewPr>
    <p:cSldViewPr>
      <p:cViewPr varScale="1">
        <p:scale>
          <a:sx n="143" d="100"/>
          <a:sy n="143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ome C. Geronimo" userId="00fa5ccf-82a8-4252-98fc-d98f2179fc38" providerId="ADAL" clId="{17692E2F-B0E3-534D-958B-EFB416FFD0E7}"/>
    <pc:docChg chg="custSel addSld modSld">
      <pc:chgData name="Jerome C. Geronimo" userId="00fa5ccf-82a8-4252-98fc-d98f2179fc38" providerId="ADAL" clId="{17692E2F-B0E3-534D-958B-EFB416FFD0E7}" dt="2024-12-06T07:06:05.341" v="107" actId="1076"/>
      <pc:docMkLst>
        <pc:docMk/>
      </pc:docMkLst>
      <pc:sldChg chg="addSp modSp mod">
        <pc:chgData name="Jerome C. Geronimo" userId="00fa5ccf-82a8-4252-98fc-d98f2179fc38" providerId="ADAL" clId="{17692E2F-B0E3-534D-958B-EFB416FFD0E7}" dt="2024-12-05T19:27:35.012" v="24" actId="1076"/>
        <pc:sldMkLst>
          <pc:docMk/>
          <pc:sldMk cId="0" sldId="265"/>
        </pc:sldMkLst>
        <pc:spChg chg="add mod">
          <ac:chgData name="Jerome C. Geronimo" userId="00fa5ccf-82a8-4252-98fc-d98f2179fc38" providerId="ADAL" clId="{17692E2F-B0E3-534D-958B-EFB416FFD0E7}" dt="2024-12-05T19:27:23.833" v="23" actId="1076"/>
          <ac:spMkLst>
            <pc:docMk/>
            <pc:sldMk cId="0" sldId="265"/>
            <ac:spMk id="3" creationId="{1D4DF98B-8F0D-7934-E252-423536C95BC9}"/>
          </ac:spMkLst>
        </pc:spChg>
        <pc:spChg chg="mod">
          <ac:chgData name="Jerome C. Geronimo" userId="00fa5ccf-82a8-4252-98fc-d98f2179fc38" providerId="ADAL" clId="{17692E2F-B0E3-534D-958B-EFB416FFD0E7}" dt="2024-12-05T19:27:20.288" v="22" actId="1076"/>
          <ac:spMkLst>
            <pc:docMk/>
            <pc:sldMk cId="0" sldId="265"/>
            <ac:spMk id="14" creationId="{ACCCD682-3D28-7013-1EB1-C55AB700AB75}"/>
          </ac:spMkLst>
        </pc:spChg>
        <pc:spChg chg="mod">
          <ac:chgData name="Jerome C. Geronimo" userId="00fa5ccf-82a8-4252-98fc-d98f2179fc38" providerId="ADAL" clId="{17692E2F-B0E3-534D-958B-EFB416FFD0E7}" dt="2024-12-05T19:27:35.012" v="24" actId="1076"/>
          <ac:spMkLst>
            <pc:docMk/>
            <pc:sldMk cId="0" sldId="265"/>
            <ac:spMk id="21" creationId="{95AABD1B-F201-356D-2D09-40C3110114C8}"/>
          </ac:spMkLst>
        </pc:spChg>
      </pc:sldChg>
      <pc:sldChg chg="addSp delSp modSp mod">
        <pc:chgData name="Jerome C. Geronimo" userId="00fa5ccf-82a8-4252-98fc-d98f2179fc38" providerId="ADAL" clId="{17692E2F-B0E3-534D-958B-EFB416FFD0E7}" dt="2024-12-06T05:58:33.548" v="96" actId="1036"/>
        <pc:sldMkLst>
          <pc:docMk/>
          <pc:sldMk cId="1108063534" sldId="270"/>
        </pc:sldMkLst>
        <pc:picChg chg="del">
          <ac:chgData name="Jerome C. Geronimo" userId="00fa5ccf-82a8-4252-98fc-d98f2179fc38" providerId="ADAL" clId="{17692E2F-B0E3-534D-958B-EFB416FFD0E7}" dt="2024-12-06T05:58:09.584" v="84" actId="478"/>
          <ac:picMkLst>
            <pc:docMk/>
            <pc:sldMk cId="1108063534" sldId="270"/>
            <ac:picMk id="4" creationId="{E2DBE3AC-685B-D204-E702-05206ADB56B0}"/>
          </ac:picMkLst>
        </pc:picChg>
        <pc:picChg chg="add mod">
          <ac:chgData name="Jerome C. Geronimo" userId="00fa5ccf-82a8-4252-98fc-d98f2179fc38" providerId="ADAL" clId="{17692E2F-B0E3-534D-958B-EFB416FFD0E7}" dt="2024-12-06T05:58:33.548" v="96" actId="1036"/>
          <ac:picMkLst>
            <pc:docMk/>
            <pc:sldMk cId="1108063534" sldId="270"/>
            <ac:picMk id="5" creationId="{EB0F815C-71A1-0079-C4C7-0B0A0CDDD53D}"/>
          </ac:picMkLst>
        </pc:picChg>
        <pc:picChg chg="del">
          <ac:chgData name="Jerome C. Geronimo" userId="00fa5ccf-82a8-4252-98fc-d98f2179fc38" providerId="ADAL" clId="{17692E2F-B0E3-534D-958B-EFB416FFD0E7}" dt="2024-12-06T05:58:09.584" v="84" actId="478"/>
          <ac:picMkLst>
            <pc:docMk/>
            <pc:sldMk cId="1108063534" sldId="270"/>
            <ac:picMk id="6" creationId="{5B1E837A-6549-EDC3-FEF8-7F42F2AA36B0}"/>
          </ac:picMkLst>
        </pc:picChg>
        <pc:picChg chg="del">
          <ac:chgData name="Jerome C. Geronimo" userId="00fa5ccf-82a8-4252-98fc-d98f2179fc38" providerId="ADAL" clId="{17692E2F-B0E3-534D-958B-EFB416FFD0E7}" dt="2024-12-06T05:58:09.584" v="84" actId="478"/>
          <ac:picMkLst>
            <pc:docMk/>
            <pc:sldMk cId="1108063534" sldId="270"/>
            <ac:picMk id="8" creationId="{7B25B81D-F04B-CE47-E265-E68FEABF286A}"/>
          </ac:picMkLst>
        </pc:picChg>
        <pc:picChg chg="add del mod">
          <ac:chgData name="Jerome C. Geronimo" userId="00fa5ccf-82a8-4252-98fc-d98f2179fc38" providerId="ADAL" clId="{17692E2F-B0E3-534D-958B-EFB416FFD0E7}" dt="2024-12-06T05:58:30.522" v="92" actId="478"/>
          <ac:picMkLst>
            <pc:docMk/>
            <pc:sldMk cId="1108063534" sldId="270"/>
            <ac:picMk id="9" creationId="{6EAD93CF-3E80-8976-21E5-52D321A28D75}"/>
          </ac:picMkLst>
        </pc:picChg>
      </pc:sldChg>
      <pc:sldChg chg="modSp mod">
        <pc:chgData name="Jerome C. Geronimo" userId="00fa5ccf-82a8-4252-98fc-d98f2179fc38" providerId="ADAL" clId="{17692E2F-B0E3-534D-958B-EFB416FFD0E7}" dt="2024-12-06T05:55:34.775" v="82" actId="20577"/>
        <pc:sldMkLst>
          <pc:docMk/>
          <pc:sldMk cId="2366780447" sldId="277"/>
        </pc:sldMkLst>
        <pc:spChg chg="mod">
          <ac:chgData name="Jerome C. Geronimo" userId="00fa5ccf-82a8-4252-98fc-d98f2179fc38" providerId="ADAL" clId="{17692E2F-B0E3-534D-958B-EFB416FFD0E7}" dt="2024-12-06T05:55:34.775" v="82" actId="20577"/>
          <ac:spMkLst>
            <pc:docMk/>
            <pc:sldMk cId="2366780447" sldId="277"/>
            <ac:spMk id="8" creationId="{C73F1A7D-26C7-9EF8-171E-EB1731D043FE}"/>
          </ac:spMkLst>
        </pc:spChg>
      </pc:sldChg>
      <pc:sldChg chg="addSp delSp modSp mod">
        <pc:chgData name="Jerome C. Geronimo" userId="00fa5ccf-82a8-4252-98fc-d98f2179fc38" providerId="ADAL" clId="{17692E2F-B0E3-534D-958B-EFB416FFD0E7}" dt="2024-12-05T21:24:22.319" v="42" actId="1076"/>
        <pc:sldMkLst>
          <pc:docMk/>
          <pc:sldMk cId="91131203" sldId="279"/>
        </pc:sldMkLst>
        <pc:spChg chg="del">
          <ac:chgData name="Jerome C. Geronimo" userId="00fa5ccf-82a8-4252-98fc-d98f2179fc38" providerId="ADAL" clId="{17692E2F-B0E3-534D-958B-EFB416FFD0E7}" dt="2024-12-05T21:23:54.309" v="28" actId="478"/>
          <ac:spMkLst>
            <pc:docMk/>
            <pc:sldMk cId="91131203" sldId="279"/>
            <ac:spMk id="11" creationId="{1DF1AB0F-8522-C765-C9DE-A693A3BBB22E}"/>
          </ac:spMkLst>
        </pc:spChg>
        <pc:picChg chg="add mod">
          <ac:chgData name="Jerome C. Geronimo" userId="00fa5ccf-82a8-4252-98fc-d98f2179fc38" providerId="ADAL" clId="{17692E2F-B0E3-534D-958B-EFB416FFD0E7}" dt="2024-12-05T21:24:11.804" v="39" actId="1076"/>
          <ac:picMkLst>
            <pc:docMk/>
            <pc:sldMk cId="91131203" sldId="279"/>
            <ac:picMk id="4" creationId="{107386FF-6C21-DB71-A6CD-6FF18CF7A248}"/>
          </ac:picMkLst>
        </pc:picChg>
        <pc:picChg chg="del">
          <ac:chgData name="Jerome C. Geronimo" userId="00fa5ccf-82a8-4252-98fc-d98f2179fc38" providerId="ADAL" clId="{17692E2F-B0E3-534D-958B-EFB416FFD0E7}" dt="2024-12-05T21:23:51.854" v="26" actId="478"/>
          <ac:picMkLst>
            <pc:docMk/>
            <pc:sldMk cId="91131203" sldId="279"/>
            <ac:picMk id="5" creationId="{447F3825-BCAB-8ADE-FB61-6D0A95FAB3AA}"/>
          </ac:picMkLst>
        </pc:picChg>
        <pc:picChg chg="add mod">
          <ac:chgData name="Jerome C. Geronimo" userId="00fa5ccf-82a8-4252-98fc-d98f2179fc38" providerId="ADAL" clId="{17692E2F-B0E3-534D-958B-EFB416FFD0E7}" dt="2024-12-05T21:24:22.319" v="42" actId="1076"/>
          <ac:picMkLst>
            <pc:docMk/>
            <pc:sldMk cId="91131203" sldId="279"/>
            <ac:picMk id="7" creationId="{879FA092-C1BE-29B5-4A0F-9A0A2FEF0FAC}"/>
          </ac:picMkLst>
        </pc:picChg>
        <pc:picChg chg="del">
          <ac:chgData name="Jerome C. Geronimo" userId="00fa5ccf-82a8-4252-98fc-d98f2179fc38" providerId="ADAL" clId="{17692E2F-B0E3-534D-958B-EFB416FFD0E7}" dt="2024-12-05T21:23:52.869" v="27" actId="478"/>
          <ac:picMkLst>
            <pc:docMk/>
            <pc:sldMk cId="91131203" sldId="279"/>
            <ac:picMk id="8" creationId="{398BC828-2F5F-9DD8-A463-0C7AAF3B739D}"/>
          </ac:picMkLst>
        </pc:picChg>
        <pc:picChg chg="del">
          <ac:chgData name="Jerome C. Geronimo" userId="00fa5ccf-82a8-4252-98fc-d98f2179fc38" providerId="ADAL" clId="{17692E2F-B0E3-534D-958B-EFB416FFD0E7}" dt="2024-12-05T21:23:55.445" v="29" actId="478"/>
          <ac:picMkLst>
            <pc:docMk/>
            <pc:sldMk cId="91131203" sldId="279"/>
            <ac:picMk id="9" creationId="{ADB2280E-9605-3263-5C0A-9969268BB3FD}"/>
          </ac:picMkLst>
        </pc:picChg>
      </pc:sldChg>
      <pc:sldChg chg="addSp delSp modSp add mod">
        <pc:chgData name="Jerome C. Geronimo" userId="00fa5ccf-82a8-4252-98fc-d98f2179fc38" providerId="ADAL" clId="{17692E2F-B0E3-534D-958B-EFB416FFD0E7}" dt="2024-12-06T07:06:05.341" v="107" actId="1076"/>
        <pc:sldMkLst>
          <pc:docMk/>
          <pc:sldMk cId="4158905124" sldId="280"/>
        </pc:sldMkLst>
        <pc:picChg chg="add mod modCrop">
          <ac:chgData name="Jerome C. Geronimo" userId="00fa5ccf-82a8-4252-98fc-d98f2179fc38" providerId="ADAL" clId="{17692E2F-B0E3-534D-958B-EFB416FFD0E7}" dt="2024-12-06T07:06:05.341" v="107" actId="1076"/>
          <ac:picMkLst>
            <pc:docMk/>
            <pc:sldMk cId="4158905124" sldId="280"/>
            <ac:picMk id="4" creationId="{4968D68E-F925-6FD5-C388-6178812B6321}"/>
          </ac:picMkLst>
        </pc:picChg>
        <pc:picChg chg="del">
          <ac:chgData name="Jerome C. Geronimo" userId="00fa5ccf-82a8-4252-98fc-d98f2179fc38" providerId="ADAL" clId="{17692E2F-B0E3-534D-958B-EFB416FFD0E7}" dt="2024-12-06T07:05:13.746" v="97" actId="478"/>
          <ac:picMkLst>
            <pc:docMk/>
            <pc:sldMk cId="4158905124" sldId="280"/>
            <ac:picMk id="8" creationId="{A93BF135-CA79-DBA2-B66B-C1AC98D28C8A}"/>
          </ac:picMkLst>
        </pc:picChg>
      </pc:sldChg>
      <pc:sldChg chg="add">
        <pc:chgData name="Jerome C. Geronimo" userId="00fa5ccf-82a8-4252-98fc-d98f2179fc38" providerId="ADAL" clId="{17692E2F-B0E3-534D-958B-EFB416FFD0E7}" dt="2024-12-06T05:57:41.732" v="83" actId="2890"/>
        <pc:sldMkLst>
          <pc:docMk/>
          <pc:sldMk cId="988842256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NceGac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GEfIId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lLpFjc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Ahbkoc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pfflec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lEaHhc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lLpFjc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jifGmc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Ahbkoc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kMJLBd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mjHgDd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aAGIGd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22362027" r:id="rId1"/>
    <p:sldLayoutId id="2422362028" r:id="rId2"/>
    <p:sldLayoutId id="2422362029" r:id="rId3"/>
    <p:sldLayoutId id="2422362030" r:id="rId4"/>
    <p:sldLayoutId id="2422362031" r:id="rId5"/>
    <p:sldLayoutId id="2422362032" r:id="rId6"/>
    <p:sldLayoutId id="2422362033" r:id="rId7"/>
    <p:sldLayoutId id="2422362034" r:id="rId8"/>
    <p:sldLayoutId id="2422362035" r:id="rId9"/>
    <p:sldLayoutId id="2422362036" r:id="rId10"/>
    <p:sldLayoutId id="2422362037" r:id="rId11"/>
    <p:sldLayoutId id="2422362038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257550"/>
          <a:chOff x="914400" y="1543050"/>
          <a:chExt cx="8229600" cy="3257550"/>
        </a:xfrm>
      </p:grpSpPr>
      <p:sp>
        <p:nvSpPr>
          <p:cNvPr id="2" name="TextBox 1"/>
          <p:cNvSpPr txBox="1"/>
          <p:nvPr/>
        </p:nvSpPr>
        <p:spPr>
          <a:xfrm>
            <a:off x="1828800" y="1543050"/>
            <a:ext cx="5486400" cy="1323439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Deep Learning for</a:t>
            </a:r>
          </a:p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Crop-Weed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931790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Using Computer Vision in Precision Agriculture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E1C74-F5A3-415F-6F9B-CD56C2CE3C5D}"/>
              </a:ext>
            </a:extLst>
          </p:cNvPr>
          <p:cNvSpPr txBox="1"/>
          <p:nvPr/>
        </p:nvSpPr>
        <p:spPr>
          <a:xfrm>
            <a:off x="3671900" y="4835723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COMP3704 – Team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83D0D-24B2-5E52-4AD6-30B49FB863BF}"/>
            </a:ext>
          </a:extLst>
        </p:cNvPr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A348B1-3078-B747-0E27-05962B8D69E5}"/>
              </a:ext>
            </a:extLst>
          </p:cNvPr>
          <p:cNvSpPr txBox="1"/>
          <p:nvPr/>
        </p:nvSpPr>
        <p:spPr>
          <a:xfrm>
            <a:off x="2922921" y="0"/>
            <a:ext cx="3312368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Using VGG16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42C10-158D-55E7-6877-FECADEDAF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3"/>
          <a:stretch/>
        </p:blipFill>
        <p:spPr>
          <a:xfrm>
            <a:off x="650425" y="829527"/>
            <a:ext cx="3384376" cy="210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7A96C-9387-5266-16D1-9F9D92A76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5"/>
          <a:stretch/>
        </p:blipFill>
        <p:spPr>
          <a:xfrm>
            <a:off x="4572000" y="1059582"/>
            <a:ext cx="3944404" cy="3447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A7A52-596B-266C-9AB3-2D03B5BD0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48"/>
          <a:stretch/>
        </p:blipFill>
        <p:spPr>
          <a:xfrm>
            <a:off x="665575" y="2972048"/>
            <a:ext cx="3354076" cy="20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5948E-4BD9-DAF6-D8D7-83D46027CE31}"/>
            </a:ext>
          </a:extLst>
        </p:cNvPr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1A3578-BFBF-4642-94F5-9F19F473A57D}"/>
              </a:ext>
            </a:extLst>
          </p:cNvPr>
          <p:cNvSpPr txBox="1"/>
          <p:nvPr/>
        </p:nvSpPr>
        <p:spPr>
          <a:xfrm>
            <a:off x="1882106" y="-29004"/>
            <a:ext cx="5379787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Image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5F20C-FB3F-B474-BC66-B3C3B574EAF0}"/>
              </a:ext>
            </a:extLst>
          </p:cNvPr>
          <p:cNvSpPr txBox="1"/>
          <p:nvPr/>
        </p:nvSpPr>
        <p:spPr>
          <a:xfrm>
            <a:off x="539552" y="1563638"/>
            <a:ext cx="3600400" cy="20159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PH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Separate objects of interest from the background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PH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Distinguish relevant features from irrelevant noise in images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60FFE-3BEC-0B9A-CFBA-B7B62AD74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41"/>
          <a:stretch/>
        </p:blipFill>
        <p:spPr>
          <a:xfrm>
            <a:off x="4644008" y="771550"/>
            <a:ext cx="4035292" cy="41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83C80-4B7C-768E-6194-0503F9CA0912}"/>
            </a:ext>
          </a:extLst>
        </p:cNvPr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7FC3D-2718-9EEC-2F44-FEC2CB024E45}"/>
              </a:ext>
            </a:extLst>
          </p:cNvPr>
          <p:cNvSpPr txBox="1"/>
          <p:nvPr/>
        </p:nvSpPr>
        <p:spPr>
          <a:xfrm>
            <a:off x="1695232" y="24487"/>
            <a:ext cx="5753535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Using VGG16 (Segmented)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7386FF-6C21-DB71-A6CD-6FF18CF7A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87574"/>
            <a:ext cx="4024005" cy="3939902"/>
          </a:xfrm>
          <a:prstGeom prst="rect">
            <a:avLst/>
          </a:prstGeom>
        </p:spPr>
      </p:pic>
      <p:pic>
        <p:nvPicPr>
          <p:cNvPr id="7" name="Picture 6" descr="A computer screen shot of a math equation&#10;&#10;Description automatically generated">
            <a:extLst>
              <a:ext uri="{FF2B5EF4-FFF2-40B4-BE49-F238E27FC236}">
                <a16:creationId xmlns:a16="http://schemas.microsoft.com/office/drawing/2014/main" id="{879FA092-C1BE-29B5-4A0F-9A0A2FEF0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8" y="984131"/>
            <a:ext cx="403717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1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1D9F8-261E-375B-6C73-630BED0D0A33}"/>
            </a:ext>
          </a:extLst>
        </p:cNvPr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D66B4-955A-11E3-FDED-F879BDF2E253}"/>
              </a:ext>
            </a:extLst>
          </p:cNvPr>
          <p:cNvSpPr txBox="1"/>
          <p:nvPr/>
        </p:nvSpPr>
        <p:spPr>
          <a:xfrm>
            <a:off x="1695232" y="24487"/>
            <a:ext cx="5753535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Using VGG16 (Segmented)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09234-951F-E6A1-7715-3CF721E59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48"/>
          <a:stretch/>
        </p:blipFill>
        <p:spPr>
          <a:xfrm>
            <a:off x="670410" y="840319"/>
            <a:ext cx="3397534" cy="2102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1DFC3-1D25-036E-2727-5C27D3305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15"/>
          <a:stretch/>
        </p:blipFill>
        <p:spPr>
          <a:xfrm>
            <a:off x="4572000" y="1059582"/>
            <a:ext cx="3944404" cy="3459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B322C0-A76F-9CA7-B839-0EDA0DAD0A0F}"/>
              </a:ext>
            </a:extLst>
          </p:cNvPr>
          <p:cNvSpPr/>
          <p:nvPr/>
        </p:nvSpPr>
        <p:spPr>
          <a:xfrm>
            <a:off x="683568" y="2427734"/>
            <a:ext cx="30147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68D68E-F925-6FD5-C388-6178812B6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2"/>
          <a:stretch/>
        </p:blipFill>
        <p:spPr>
          <a:xfrm>
            <a:off x="683568" y="3001903"/>
            <a:ext cx="3325526" cy="21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0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2C3C-CB7F-F866-7A29-212BADB02340}"/>
            </a:ext>
          </a:extLst>
        </p:cNvPr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5621A-5A5A-75A8-4A43-E8C190B74765}"/>
              </a:ext>
            </a:extLst>
          </p:cNvPr>
          <p:cNvSpPr txBox="1"/>
          <p:nvPr/>
        </p:nvSpPr>
        <p:spPr>
          <a:xfrm>
            <a:off x="1882106" y="-29004"/>
            <a:ext cx="5379787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Performance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73834-CC8B-8DAE-124E-E8835D272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87"/>
          <a:stretch/>
        </p:blipFill>
        <p:spPr>
          <a:xfrm>
            <a:off x="4684643" y="960722"/>
            <a:ext cx="3855486" cy="2963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1C2369-D2FA-18FB-40C9-4733C6E07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6" y="960722"/>
            <a:ext cx="3608089" cy="291675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369C2FC-240F-59A2-4E28-A98AA1AE8CD2}"/>
              </a:ext>
            </a:extLst>
          </p:cNvPr>
          <p:cNvSpPr/>
          <p:nvPr/>
        </p:nvSpPr>
        <p:spPr>
          <a:xfrm>
            <a:off x="635338" y="3291830"/>
            <a:ext cx="1629134" cy="63249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2B796-EE0A-83DB-FE5A-8BF39710CB27}"/>
              </a:ext>
            </a:extLst>
          </p:cNvPr>
          <p:cNvSpPr txBox="1"/>
          <p:nvPr/>
        </p:nvSpPr>
        <p:spPr>
          <a:xfrm>
            <a:off x="6536142" y="4206168"/>
            <a:ext cx="2592288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Note: Don’t forget to compile the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F1A7D-26C7-9EF8-171E-EB1731D043FE}"/>
              </a:ext>
            </a:extLst>
          </p:cNvPr>
          <p:cNvSpPr txBox="1"/>
          <p:nvPr/>
        </p:nvSpPr>
        <p:spPr>
          <a:xfrm>
            <a:off x="467544" y="4094983"/>
            <a:ext cx="5904656" cy="90024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Used VGG16 and froze all layers except the last four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Reduced learning rate from default 0.001 to 0.00001 </a:t>
            </a:r>
          </a:p>
        </p:txBody>
      </p:sp>
    </p:spTree>
    <p:extLst>
      <p:ext uri="{BB962C8B-B14F-4D97-AF65-F5344CB8AC3E}">
        <p14:creationId xmlns:p14="http://schemas.microsoft.com/office/powerpoint/2010/main" val="236678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49496-818B-1A96-91B8-E50C4447031F}"/>
            </a:ext>
          </a:extLst>
        </p:cNvPr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3DBB2-2F2C-1F8D-37D7-02D68F2C9BF5}"/>
              </a:ext>
            </a:extLst>
          </p:cNvPr>
          <p:cNvSpPr txBox="1"/>
          <p:nvPr/>
        </p:nvSpPr>
        <p:spPr>
          <a:xfrm>
            <a:off x="2552223" y="0"/>
            <a:ext cx="4039553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Fine-tuned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AD2DF-ECB2-339F-D92E-22DC724E0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21"/>
          <a:stretch/>
        </p:blipFill>
        <p:spPr>
          <a:xfrm>
            <a:off x="650425" y="829527"/>
            <a:ext cx="3417519" cy="210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0DF2B-24BC-130E-6282-1A4C4787B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36"/>
          <a:stretch/>
        </p:blipFill>
        <p:spPr>
          <a:xfrm>
            <a:off x="4672387" y="1059582"/>
            <a:ext cx="4180159" cy="3528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4B304-895F-A303-5E3C-2D72CF165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56"/>
          <a:stretch/>
        </p:blipFill>
        <p:spPr>
          <a:xfrm>
            <a:off x="670130" y="2972048"/>
            <a:ext cx="3349521" cy="20830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B77723-43FD-4751-A042-0D55A33FE077}"/>
              </a:ext>
            </a:extLst>
          </p:cNvPr>
          <p:cNvSpPr/>
          <p:nvPr/>
        </p:nvSpPr>
        <p:spPr>
          <a:xfrm>
            <a:off x="670130" y="2499742"/>
            <a:ext cx="30147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1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848225"/>
          <a:chOff x="914400" y="1028700"/>
          <a:chExt cx="8229600" cy="4848225"/>
        </a:xfrm>
      </p:grpSpPr>
      <p:sp>
        <p:nvSpPr>
          <p:cNvPr id="2" name="TextBox 1"/>
          <p:cNvSpPr txBox="1"/>
          <p:nvPr/>
        </p:nvSpPr>
        <p:spPr>
          <a:xfrm>
            <a:off x="845840" y="172194"/>
            <a:ext cx="187220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983BE-EE8B-6B5B-A84B-3263BA979F60}"/>
              </a:ext>
            </a:extLst>
          </p:cNvPr>
          <p:cNvSpPr txBox="1"/>
          <p:nvPr/>
        </p:nvSpPr>
        <p:spPr>
          <a:xfrm>
            <a:off x="6516216" y="227323"/>
            <a:ext cx="1781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Solutions</a:t>
            </a:r>
            <a:endParaRPr lang="en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6045D-1BBA-70C1-53E2-55ECFF2EE056}"/>
              </a:ext>
            </a:extLst>
          </p:cNvPr>
          <p:cNvSpPr txBox="1"/>
          <p:nvPr/>
        </p:nvSpPr>
        <p:spPr>
          <a:xfrm>
            <a:off x="467544" y="987574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1. Imbalanced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6007D-C4FA-353D-583C-3B79D6322F4C}"/>
              </a:ext>
            </a:extLst>
          </p:cNvPr>
          <p:cNvSpPr txBox="1"/>
          <p:nvPr/>
        </p:nvSpPr>
        <p:spPr>
          <a:xfrm>
            <a:off x="5724128" y="987574"/>
            <a:ext cx="274320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5C5B4-81A7-4594-8077-1D3BECD83C47}"/>
              </a:ext>
            </a:extLst>
          </p:cNvPr>
          <p:cNvSpPr txBox="1"/>
          <p:nvPr/>
        </p:nvSpPr>
        <p:spPr>
          <a:xfrm>
            <a:off x="6084168" y="987574"/>
            <a:ext cx="28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97261F-8718-6A2C-C384-8833E7CD7ABF}"/>
              </a:ext>
            </a:extLst>
          </p:cNvPr>
          <p:cNvSpPr/>
          <p:nvPr/>
        </p:nvSpPr>
        <p:spPr>
          <a:xfrm>
            <a:off x="3923928" y="9299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F413E-5BD6-027B-F064-B22B79EDEDA0}"/>
              </a:ext>
            </a:extLst>
          </p:cNvPr>
          <p:cNvSpPr txBox="1"/>
          <p:nvPr/>
        </p:nvSpPr>
        <p:spPr>
          <a:xfrm>
            <a:off x="467544" y="152298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2. Inconsistent Preprocessing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C35477-263C-3FBD-637B-5E2AE5BA79D6}"/>
              </a:ext>
            </a:extLst>
          </p:cNvPr>
          <p:cNvSpPr/>
          <p:nvPr/>
        </p:nvSpPr>
        <p:spPr>
          <a:xfrm>
            <a:off x="3934307" y="152298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CD682-3D28-7013-1EB1-C55AB700AB75}"/>
              </a:ext>
            </a:extLst>
          </p:cNvPr>
          <p:cNvSpPr txBox="1"/>
          <p:nvPr/>
        </p:nvSpPr>
        <p:spPr>
          <a:xfrm>
            <a:off x="6084168" y="1555213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Shared a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3156E-8A30-701F-CBD8-B2E44A1308A7}"/>
              </a:ext>
            </a:extLst>
          </p:cNvPr>
          <p:cNvSpPr txBox="1"/>
          <p:nvPr/>
        </p:nvSpPr>
        <p:spPr>
          <a:xfrm>
            <a:off x="467544" y="232214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3. Unexpected results with pre-trained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85F192-AB8B-02D4-7956-02A452BD8ED4}"/>
              </a:ext>
            </a:extLst>
          </p:cNvPr>
          <p:cNvSpPr txBox="1"/>
          <p:nvPr/>
        </p:nvSpPr>
        <p:spPr>
          <a:xfrm>
            <a:off x="467544" y="325117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4. Overfitting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87680A-E1C8-D3D5-5C6A-84E42A5571ED}"/>
              </a:ext>
            </a:extLst>
          </p:cNvPr>
          <p:cNvSpPr txBox="1"/>
          <p:nvPr/>
        </p:nvSpPr>
        <p:spPr>
          <a:xfrm>
            <a:off x="431540" y="3904611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5. Technical Limitation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B75955-0B26-BCC0-843F-83B18B3676D6}"/>
              </a:ext>
            </a:extLst>
          </p:cNvPr>
          <p:cNvSpPr/>
          <p:nvPr/>
        </p:nvSpPr>
        <p:spPr>
          <a:xfrm>
            <a:off x="3923928" y="313587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DD54835-B412-6D34-C892-8A40CED2FB56}"/>
              </a:ext>
            </a:extLst>
          </p:cNvPr>
          <p:cNvSpPr/>
          <p:nvPr/>
        </p:nvSpPr>
        <p:spPr>
          <a:xfrm>
            <a:off x="3938242" y="24029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A6C8A8-1692-7122-DB2B-6C4E1CAD1675}"/>
              </a:ext>
            </a:extLst>
          </p:cNvPr>
          <p:cNvSpPr/>
          <p:nvPr/>
        </p:nvSpPr>
        <p:spPr>
          <a:xfrm>
            <a:off x="3923928" y="38531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AABD1B-F201-356D-2D09-40C3110114C8}"/>
              </a:ext>
            </a:extLst>
          </p:cNvPr>
          <p:cNvSpPr txBox="1"/>
          <p:nvPr/>
        </p:nvSpPr>
        <p:spPr>
          <a:xfrm>
            <a:off x="6073243" y="3135879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Regularization, Early stopping, Freezing trainable layers.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601C21-F93A-5494-51D6-04CC1336C5A3}"/>
              </a:ext>
            </a:extLst>
          </p:cNvPr>
          <p:cNvSpPr txBox="1"/>
          <p:nvPr/>
        </p:nvSpPr>
        <p:spPr>
          <a:xfrm>
            <a:off x="6084168" y="397126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Resource allocation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DF98B-8F0D-7934-E252-423536C95BC9}"/>
              </a:ext>
            </a:extLst>
          </p:cNvPr>
          <p:cNvSpPr txBox="1"/>
          <p:nvPr/>
        </p:nvSpPr>
        <p:spPr>
          <a:xfrm>
            <a:off x="6074659" y="229321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More experimentation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TextBox 1"/>
          <p:cNvSpPr txBox="1"/>
          <p:nvPr/>
        </p:nvSpPr>
        <p:spPr>
          <a:xfrm>
            <a:off x="1799692" y="35477"/>
            <a:ext cx="554461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Real-Life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49B60-C470-01B0-DB79-6281A076177F}"/>
              </a:ext>
            </a:extLst>
          </p:cNvPr>
          <p:cNvSpPr txBox="1"/>
          <p:nvPr/>
        </p:nvSpPr>
        <p:spPr>
          <a:xfrm>
            <a:off x="863588" y="1635646"/>
            <a:ext cx="7416824" cy="28238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spcAft>
                <a:spcPts val="1500"/>
              </a:spcAft>
            </a:pPr>
            <a:r>
              <a:rPr lang="en-PH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Improve performance by integrating real-time drone or robotic imaging systems.</a:t>
            </a:r>
          </a:p>
          <a:p>
            <a:pPr>
              <a:spcAft>
                <a:spcPts val="1500"/>
              </a:spcAft>
            </a:pPr>
            <a:r>
              <a:rPr lang="en-PH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Extend to multiclass segmentation for differentiating weed species.</a:t>
            </a:r>
          </a:p>
          <a:p>
            <a:pPr>
              <a:spcAft>
                <a:spcPts val="1500"/>
              </a:spcAft>
            </a:pPr>
            <a:r>
              <a:rPr lang="en-PH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Collaborate with agricultural experts for deployment in real-world scenarios.</a:t>
            </a:r>
          </a:p>
          <a:p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6600825"/>
          <a:chOff x="914400" y="1028700"/>
          <a:chExt cx="8229600" cy="6600825"/>
        </a:xfrm>
      </p:grpSpPr>
      <p:sp>
        <p:nvSpPr>
          <p:cNvPr id="2" name="TextBox 1"/>
          <p:cNvSpPr txBox="1"/>
          <p:nvPr/>
        </p:nvSpPr>
        <p:spPr>
          <a:xfrm>
            <a:off x="1828800" y="0"/>
            <a:ext cx="54864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Conclusion &amp;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3A569-9851-3443-E15A-AA8027A9BC3A}"/>
              </a:ext>
            </a:extLst>
          </p:cNvPr>
          <p:cNvSpPr txBox="1"/>
          <p:nvPr/>
        </p:nvSpPr>
        <p:spPr>
          <a:xfrm>
            <a:off x="2585545" y="29534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F6C34-933A-B853-638A-FE316B0BC43C}"/>
              </a:ext>
            </a:extLst>
          </p:cNvPr>
          <p:cNvSpPr txBox="1"/>
          <p:nvPr/>
        </p:nvSpPr>
        <p:spPr>
          <a:xfrm>
            <a:off x="354254" y="987574"/>
            <a:ext cx="8435491" cy="3716402"/>
          </a:xfrm>
          <a:prstGeom prst="rect">
            <a:avLst/>
          </a:prstGeom>
          <a:solidFill>
            <a:srgbClr val="D9D9D9">
              <a:alpha val="40000"/>
            </a:srgbClr>
          </a:solidFill>
        </p:spPr>
        <p:txBody>
          <a:bodyPr vert="horz" wrap="square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PH" b="1" dirty="0">
                <a:solidFill>
                  <a:schemeClr val="bg1"/>
                </a:solidFill>
              </a:rPr>
              <a:t>Automated Weed and Crop Segmentation</a:t>
            </a:r>
            <a:r>
              <a:rPr lang="en-PH" dirty="0">
                <a:solidFill>
                  <a:schemeClr val="bg1"/>
                </a:solidFill>
              </a:rPr>
              <a:t>: The project demonstrated the effectiveness of deep learning models for automated weed and crop segmentation, offering a scalable solution for precision agriculture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PH" b="1" dirty="0">
                <a:solidFill>
                  <a:schemeClr val="bg1"/>
                </a:solidFill>
              </a:rPr>
              <a:t>Improved Efficiency</a:t>
            </a:r>
            <a:r>
              <a:rPr lang="en-PH" dirty="0">
                <a:solidFill>
                  <a:schemeClr val="bg1"/>
                </a:solidFill>
              </a:rPr>
              <a:t>: By leveraging advanced image segmentation techniques, the model enables faster, more accurate identification of weeds and crops, reducing the need for manual labor and minimizing the risk of herbicide overuse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PH" b="1" dirty="0">
                <a:solidFill>
                  <a:schemeClr val="bg1"/>
                </a:solidFill>
              </a:rPr>
              <a:t>Environmental and Economic Benefits</a:t>
            </a:r>
            <a:r>
              <a:rPr lang="en-PH" dirty="0">
                <a:solidFill>
                  <a:schemeClr val="bg1"/>
                </a:solidFill>
              </a:rPr>
              <a:t>: This approach supports sustainable farming practices, enhances crop yield, and cuts costs related to herbicide application and labor.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PH" b="1" dirty="0">
                <a:solidFill>
                  <a:schemeClr val="bg1"/>
                </a:solidFill>
              </a:rPr>
              <a:t>Future Potential</a:t>
            </a:r>
            <a:r>
              <a:rPr lang="en-PH" dirty="0">
                <a:solidFill>
                  <a:schemeClr val="bg1"/>
                </a:solidFill>
              </a:rPr>
              <a:t>: With further refinement and real-time integration, this technology can revolutionize weed management in agriculture, making it more precise, cost-effective, and environmentally friendly.</a:t>
            </a:r>
            <a:endParaRPr lang="en-US" u="none" strike="noStrike" cap="none" spc="0" dirty="0">
              <a:solidFill>
                <a:schemeClr val="bg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TextBox 1"/>
          <p:cNvSpPr txBox="1"/>
          <p:nvPr/>
        </p:nvSpPr>
        <p:spPr>
          <a:xfrm>
            <a:off x="1907704" y="1714500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4" y="2743200"/>
            <a:ext cx="54864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Do you have 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7077075"/>
          <a:chOff x="914400" y="1028700"/>
          <a:chExt cx="8229600" cy="7077075"/>
        </a:xfrm>
      </p:grpSpPr>
      <p:sp>
        <p:nvSpPr>
          <p:cNvPr id="2" name="TextBox 1"/>
          <p:cNvSpPr txBox="1"/>
          <p:nvPr/>
        </p:nvSpPr>
        <p:spPr>
          <a:xfrm>
            <a:off x="1763688" y="6927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0E850-F33C-00CD-20C6-2EC849322116}"/>
              </a:ext>
            </a:extLst>
          </p:cNvPr>
          <p:cNvSpPr txBox="1"/>
          <p:nvPr/>
        </p:nvSpPr>
        <p:spPr>
          <a:xfrm>
            <a:off x="395536" y="806489"/>
            <a:ext cx="8568952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b="1" dirty="0">
                <a:solidFill>
                  <a:schemeClr val="bg1"/>
                </a:solidFill>
              </a:rPr>
              <a:t>Agricultural Challenges</a:t>
            </a:r>
            <a:r>
              <a:rPr lang="en-CA" dirty="0">
                <a:solidFill>
                  <a:schemeClr val="bg1"/>
                </a:solidFill>
              </a:rPr>
              <a:t>: Balancing productivity with sustainability.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b="1" dirty="0">
                <a:solidFill>
                  <a:schemeClr val="bg1"/>
                </a:solidFill>
              </a:rPr>
              <a:t>Weed Management Importance</a:t>
            </a:r>
            <a:r>
              <a:rPr lang="en-CA" dirty="0">
                <a:solidFill>
                  <a:schemeClr val="bg1"/>
                </a:solidFill>
              </a:rPr>
              <a:t>: Traditional methods are labor-intensive and environmentally harmful.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b="1" dirty="0">
                <a:solidFill>
                  <a:schemeClr val="bg1"/>
                </a:solidFill>
              </a:rPr>
              <a:t>Project Goal</a:t>
            </a:r>
            <a:r>
              <a:rPr lang="en-CA" dirty="0">
                <a:solidFill>
                  <a:schemeClr val="bg1"/>
                </a:solidFill>
              </a:rPr>
              <a:t>: Develop a deep learning model to distinguish crops from weeds using image-based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b="1" dirty="0">
                <a:solidFill>
                  <a:schemeClr val="bg1"/>
                </a:solidFill>
              </a:rPr>
              <a:t>Key Benefits</a:t>
            </a:r>
            <a:r>
              <a:rPr lang="en-CA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CA" dirty="0">
                <a:solidFill>
                  <a:schemeClr val="bg1"/>
                </a:solidFill>
              </a:rPr>
              <a:t>	Reduce costs.</a:t>
            </a:r>
          </a:p>
          <a:p>
            <a:pPr>
              <a:lnSpc>
                <a:spcPct val="150000"/>
              </a:lnSpc>
            </a:pPr>
            <a:r>
              <a:rPr lang="en-CA" dirty="0">
                <a:solidFill>
                  <a:schemeClr val="bg1"/>
                </a:solidFill>
              </a:rPr>
              <a:t>	Improve crop yields.</a:t>
            </a:r>
          </a:p>
          <a:p>
            <a:pPr>
              <a:lnSpc>
                <a:spcPct val="150000"/>
              </a:lnSpc>
            </a:pPr>
            <a:r>
              <a:rPr lang="en-CA" dirty="0">
                <a:solidFill>
                  <a:schemeClr val="bg1"/>
                </a:solidFill>
              </a:rPr>
              <a:t>	Promote environmentally sustainable practices.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095750"/>
          <a:chOff x="914400" y="1028700"/>
          <a:chExt cx="8229600" cy="409575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543050"/>
            <a:ext cx="7315200" cy="25527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Kaggle. (n.d.). V2 Plant Seedlings Dataset. Retrieved from https://www.kaggle.com/c/plant-seedlings-classification/data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Gupta, K., Rani, R., &amp; Bahia, N. K. (n.d.). Plant-seedling classification using transfer learning-based deep convolutional neural networks. Deloitte Consulting India Pvt. Ltd., Hyderabad, India, &amp; Department of Computer Science and Engineering, NIT Jalandhar Punjab, India. Retrieved from https://orcid.org/0000-0003-2104-227X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Srinivasan, A. (2006). Precision agriculture: An overview. In A. Srinivasan (Ed.), Handbook of precision agriculture: Principles and applications (pp. 1-18). The Haworth Press.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467225"/>
          <a:chOff x="914400" y="1028700"/>
          <a:chExt cx="8229600" cy="4467225"/>
        </a:xfrm>
      </p:grpSpPr>
      <p:sp>
        <p:nvSpPr>
          <p:cNvPr id="2" name="TextBox 1"/>
          <p:cNvSpPr txBox="1"/>
          <p:nvPr/>
        </p:nvSpPr>
        <p:spPr>
          <a:xfrm>
            <a:off x="2627784" y="-5109"/>
            <a:ext cx="482453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Table of 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560" y="702777"/>
            <a:ext cx="4896544" cy="373794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Problem Statement</a:t>
            </a:r>
          </a:p>
          <a:p>
            <a:pPr marL="0" marR="0" lvl="0" indent="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Dataset Overview</a:t>
            </a:r>
          </a:p>
          <a:p>
            <a:pPr marL="0" marR="0" lvl="0" indent="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Model Selection - Phase 1</a:t>
            </a:r>
          </a:p>
          <a:p>
            <a:pPr marL="0" marR="0" lvl="0" indent="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Standardized Preprocessed Dataset</a:t>
            </a:r>
          </a:p>
          <a:p>
            <a:pPr marL="0" marR="0" lvl="0" indent="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Experiments and Results</a:t>
            </a:r>
          </a:p>
          <a:p>
            <a:pPr marL="0" marR="0" lvl="0" indent="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Challenges and Solutions</a:t>
            </a:r>
          </a:p>
          <a:p>
            <a:pPr marL="0" marR="0" lvl="0" indent="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Real-Life Implementation</a:t>
            </a:r>
          </a:p>
          <a:p>
            <a:pPr marL="0" marR="0" lvl="0" indent="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2339752" y="0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Problem Statement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540" y="1059582"/>
            <a:ext cx="8280920" cy="3539430"/>
          </a:xfrm>
          <a:prstGeom prst="rect">
            <a:avLst/>
          </a:prstGeom>
          <a:solidFill>
            <a:srgbClr val="D9D9D9">
              <a:alpha val="40000"/>
            </a:srgbClr>
          </a:solidFill>
        </p:spPr>
        <p:txBody>
          <a:bodyPr vert="horz" wrap="square" lIns="91440" tIns="45720" rIns="91440" bIns="45720" rtlCol="0" anchorCtr="0">
            <a:spAutoFit/>
          </a:bodyPr>
          <a:lstStyle/>
          <a:p>
            <a:pPr marR="0" lvl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Early-stage identification of crops vs. weeds is challenging due to similar morphological features.</a:t>
            </a:r>
          </a:p>
          <a:p>
            <a:pPr marR="0" lvl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
Datasets often have imbalanced representations of certain weed species, affecting model performance.</a:t>
            </a:r>
          </a:p>
          <a:p>
            <a:pPr marR="0" lvl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28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
Environmental factors like lighting and soil variability complicate accurate classification.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933825"/>
          <a:chOff x="914400" y="1028700"/>
          <a:chExt cx="8229600" cy="3933825"/>
        </a:xfrm>
      </p:grpSpPr>
      <p:sp>
        <p:nvSpPr>
          <p:cNvPr id="2" name="TextBox 1"/>
          <p:cNvSpPr txBox="1"/>
          <p:nvPr/>
        </p:nvSpPr>
        <p:spPr>
          <a:xfrm>
            <a:off x="2555776" y="0"/>
            <a:ext cx="7315200" cy="70788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Dataset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1131590"/>
            <a:ext cx="3204356" cy="355481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V2 Plant Seedlings Dataset - 960 images of 12 species.
Images represent real farming conditions with variations in lighting and soil.
Dataset selected for its relevance, species variety, and realistic conditions, reflecting real-world challenges.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C93DF-AC65-4636-29DE-4B3EBB6E6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8"/>
          <a:stretch/>
        </p:blipFill>
        <p:spPr>
          <a:xfrm>
            <a:off x="3779912" y="756246"/>
            <a:ext cx="5220072" cy="41917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933825"/>
          <a:chOff x="914400" y="1028700"/>
          <a:chExt cx="8229600" cy="3933825"/>
        </a:xfrm>
      </p:grpSpPr>
      <p:sp>
        <p:nvSpPr>
          <p:cNvPr id="2" name="TextBox 1"/>
          <p:cNvSpPr txBox="1"/>
          <p:nvPr/>
        </p:nvSpPr>
        <p:spPr>
          <a:xfrm>
            <a:off x="1547664" y="0"/>
            <a:ext cx="5688632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Model Selection - Phase 1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2B496B-6751-E3B9-A0A0-F578151B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6" y="987574"/>
            <a:ext cx="3045437" cy="3744154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6E85380-5F45-D99F-58D3-F52B693F4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3" y="1059582"/>
            <a:ext cx="4902130" cy="2558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2371725"/>
          <a:chOff x="914400" y="1028700"/>
          <a:chExt cx="8229600" cy="2371725"/>
        </a:xfrm>
      </p:grpSpPr>
      <p:sp>
        <p:nvSpPr>
          <p:cNvPr id="2" name="TextBox 1"/>
          <p:cNvSpPr txBox="1"/>
          <p:nvPr/>
        </p:nvSpPr>
        <p:spPr>
          <a:xfrm>
            <a:off x="744978" y="0"/>
            <a:ext cx="7654044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Standardized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A8157-6A21-2833-8A1E-5FC479C6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50"/>
          <a:stretch/>
        </p:blipFill>
        <p:spPr>
          <a:xfrm>
            <a:off x="3788417" y="1012630"/>
            <a:ext cx="5040560" cy="3673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47732-8231-2BE8-5E5A-CF87F1905CD8}"/>
              </a:ext>
            </a:extLst>
          </p:cNvPr>
          <p:cNvSpPr txBox="1"/>
          <p:nvPr/>
        </p:nvSpPr>
        <p:spPr>
          <a:xfrm>
            <a:off x="343380" y="1369347"/>
            <a:ext cx="3204356" cy="15158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Dataset was imbalanced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Used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Keras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ImageDataGenerator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to augment the dataset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1570869" y="0"/>
            <a:ext cx="6002261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Model Selection - Phase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399" y="1563638"/>
            <a:ext cx="7315200" cy="2323713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Focused on experimenting with VGG16 by varying configurations to enhance performance.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Compared versions based on testing accuracy, precision, recall, and efficiency.
Selected two best-performing models for analysis and potential deployment.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703C7-9044-8E54-36F7-F6B878B10EBF}"/>
            </a:ext>
          </a:extLst>
        </p:cNvPr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6197C1-4334-9A52-8B91-4A828B7F6E5F}"/>
              </a:ext>
            </a:extLst>
          </p:cNvPr>
          <p:cNvSpPr txBox="1"/>
          <p:nvPr/>
        </p:nvSpPr>
        <p:spPr>
          <a:xfrm>
            <a:off x="2922921" y="0"/>
            <a:ext cx="3312368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Using VGG16</a:t>
            </a:r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B0F815C-71A1-0079-C4C7-0B0A0CDDD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06574"/>
            <a:ext cx="777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6353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94">
  <a:themeElements>
    <a:clrScheme name="Theme94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9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649</Words>
  <Application>Microsoft Macintosh PowerPoint</Application>
  <PresentationFormat>On-screen Show (16:9)</PresentationFormat>
  <Paragraphs>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Calibri</vt:lpstr>
      <vt:lpstr>Wingdings</vt:lpstr>
      <vt:lpstr>Theme94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Jerome C. Geronimo</cp:lastModifiedBy>
  <cp:revision>11</cp:revision>
  <dcterms:created xsi:type="dcterms:W3CDTF">2024-12-04T20:55:54Z</dcterms:created>
  <dcterms:modified xsi:type="dcterms:W3CDTF">2024-12-06T07:06:12Z</dcterms:modified>
  <cp:category/>
  <cp:contentStatus/>
</cp:coreProperties>
</file>